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3" r:id="rId8"/>
    <p:sldId id="264" r:id="rId9"/>
    <p:sldId id="262" r:id="rId10"/>
    <p:sldId id="285" r:id="rId11"/>
    <p:sldId id="286"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4" r:id="rId30"/>
    <p:sldId id="287" r:id="rId31"/>
    <p:sldId id="288" r:id="rId32"/>
    <p:sldId id="289" r:id="rId33"/>
    <p:sldId id="290" r:id="rId34"/>
    <p:sldId id="310" r:id="rId35"/>
    <p:sldId id="2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E2592BC-625E-4A9E-967F-50722D74D33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523AB5-5D68-45FC-8FCC-6F5EFD16396F}" type="slidenum">
              <a:rPr lang="en-IN" smtClean="0"/>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E2592BC-625E-4A9E-967F-50722D74D33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523AB5-5D68-45FC-8FCC-6F5EFD16396F}"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E2592BC-625E-4A9E-967F-50722D74D33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523AB5-5D68-45FC-8FCC-6F5EFD16396F}"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E2592BC-625E-4A9E-967F-50722D74D33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523AB5-5D68-45FC-8FCC-6F5EFD16396F}"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E2592BC-625E-4A9E-967F-50722D74D33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523AB5-5D68-45FC-8FCC-6F5EFD16396F}" type="slidenum">
              <a:rPr lang="en-IN" smtClean="0"/>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BE2592BC-625E-4A9E-967F-50722D74D33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523AB5-5D68-45FC-8FCC-6F5EFD16396F}"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BE2592BC-625E-4A9E-967F-50722D74D330}"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E523AB5-5D68-45FC-8FCC-6F5EFD16396F}"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E2592BC-625E-4A9E-967F-50722D74D330}"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E523AB5-5D68-45FC-8FCC-6F5EFD16396F}"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E2592BC-625E-4A9E-967F-50722D74D330}" type="datetimeFigureOut">
              <a:rPr lang="en-IN" smtClean="0"/>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4E523AB5-5D68-45FC-8FCC-6F5EFD16396F}"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E2592BC-625E-4A9E-967F-50722D74D330}" type="datetimeFigureOut">
              <a:rPr lang="en-IN" smtClean="0"/>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E523AB5-5D68-45FC-8FCC-6F5EFD16396F}"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E2592BC-625E-4A9E-967F-50722D74D33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523AB5-5D68-45FC-8FCC-6F5EFD16396F}"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E2592BC-625E-4A9E-967F-50722D74D330}" type="datetimeFigureOut">
              <a:rPr lang="en-IN" smtClean="0"/>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E523AB5-5D68-45FC-8FCC-6F5EFD16396F}" type="slidenum">
              <a:rPr lang="en-IN" smtClean="0"/>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468880" y="1025236"/>
            <a:ext cx="2740429" cy="2271967"/>
          </a:xfrm>
          <a:prstGeom prst="rect">
            <a:avLst/>
          </a:prstGeom>
        </p:spPr>
      </p:pic>
      <p:sp>
        <p:nvSpPr>
          <p:cNvPr id="5" name="Title 4"/>
          <p:cNvSpPr>
            <a:spLocks noGrp="1"/>
          </p:cNvSpPr>
          <p:nvPr>
            <p:ph type="title"/>
          </p:nvPr>
        </p:nvSpPr>
        <p:spPr>
          <a:xfrm>
            <a:off x="5589153" y="1801091"/>
            <a:ext cx="4876801" cy="1357745"/>
          </a:xfrm>
        </p:spPr>
        <p:txBody>
          <a:bodyPr/>
          <a:lstStyle/>
          <a:p>
            <a:r>
              <a:rPr lang="en-US" sz="8800" dirty="0" smtClean="0">
                <a:latin typeface="Algerian" panose="04020705040A02060702" pitchFamily="82" charset="0"/>
                <a:cs typeface="Times New Roman" panose="02020603050405020304" pitchFamily="18" charset="0"/>
              </a:rPr>
              <a:t>BookLand</a:t>
            </a:r>
            <a:endParaRPr lang="en-US" sz="8800" dirty="0" smtClean="0">
              <a:latin typeface="Algerian" panose="04020705040A02060702" pitchFamily="82" charset="0"/>
              <a:cs typeface="Times New Roman" panose="02020603050405020304" pitchFamily="18" charset="0"/>
            </a:endParaRPr>
          </a:p>
        </p:txBody>
      </p:sp>
      <p:sp>
        <p:nvSpPr>
          <p:cNvPr id="6" name="Text Placeholder 5"/>
          <p:cNvSpPr>
            <a:spLocks noGrp="1"/>
          </p:cNvSpPr>
          <p:nvPr>
            <p:ph type="body" idx="1"/>
          </p:nvPr>
        </p:nvSpPr>
        <p:spPr>
          <a:xfrm>
            <a:off x="789709" y="4453126"/>
            <a:ext cx="11083636" cy="2197055"/>
          </a:xfrm>
        </p:spPr>
        <p:txBody>
          <a:bodyPr>
            <a:normAutofit/>
          </a:bodyPr>
          <a:lstStyle/>
          <a:p>
            <a:pPr algn="r"/>
            <a:r>
              <a:rPr lang="en-US" dirty="0" smtClean="0">
                <a:latin typeface="Times New Roman" panose="02020603050405020304" pitchFamily="18" charset="0"/>
                <a:cs typeface="Times New Roman" panose="02020603050405020304" pitchFamily="18" charset="0"/>
              </a:rPr>
              <a:t>-Developers</a:t>
            </a:r>
            <a:endParaRPr lang="en-US" dirty="0" smtClean="0">
              <a:latin typeface="Times New Roman" panose="02020603050405020304" pitchFamily="18" charset="0"/>
              <a:cs typeface="Times New Roman" panose="02020603050405020304" pitchFamily="18" charset="0"/>
            </a:endParaRPr>
          </a:p>
          <a:p>
            <a:pPr algn="r"/>
            <a:r>
              <a:rPr lang="en-US" sz="2000" dirty="0" smtClean="0">
                <a:latin typeface="Times New Roman" panose="02020603050405020304" pitchFamily="18" charset="0"/>
                <a:cs typeface="Times New Roman" panose="02020603050405020304" pitchFamily="18" charset="0"/>
              </a:rPr>
              <a:t>Rajyalakshmi Grande</a:t>
            </a:r>
            <a:endParaRPr lang="en-US" sz="2000" dirty="0" smtClean="0">
              <a:latin typeface="Times New Roman" panose="02020603050405020304" pitchFamily="18" charset="0"/>
              <a:cs typeface="Times New Roman" panose="02020603050405020304" pitchFamily="18" charset="0"/>
            </a:endParaRPr>
          </a:p>
          <a:p>
            <a:pPr algn="r"/>
            <a:r>
              <a:rPr lang="en-US" sz="2000" dirty="0" smtClean="0">
                <a:latin typeface="Times New Roman" panose="02020603050405020304" pitchFamily="18" charset="0"/>
                <a:cs typeface="Times New Roman" panose="02020603050405020304" pitchFamily="18" charset="0"/>
              </a:rPr>
              <a:t>Sneha Meshram</a:t>
            </a:r>
            <a:endParaRPr lang="en-US" sz="2000" dirty="0" smtClean="0">
              <a:latin typeface="Times New Roman" panose="02020603050405020304" pitchFamily="18" charset="0"/>
              <a:cs typeface="Times New Roman" panose="02020603050405020304" pitchFamily="18" charset="0"/>
            </a:endParaRPr>
          </a:p>
          <a:p>
            <a:pPr algn="r"/>
            <a:r>
              <a:rPr lang="en-US" sz="2000" dirty="0" smtClean="0">
                <a:latin typeface="Times New Roman" panose="02020603050405020304" pitchFamily="18" charset="0"/>
                <a:cs typeface="Times New Roman" panose="02020603050405020304" pitchFamily="18" charset="0"/>
              </a:rPr>
              <a:t>Neha Palod</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
            <a:ext cx="12146321" cy="6317672"/>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2843230"/>
          </a:xfrm>
        </p:spPr>
        <p:txBody>
          <a:bodyPr/>
          <a:lstStyle/>
          <a:p>
            <a:pPr algn="ctr"/>
            <a:r>
              <a:rPr lang="en-IN" altLang="en-US" b="1" u="sng" dirty="0"/>
              <a:t>Screenshots</a:t>
            </a:r>
            <a:endParaRPr lang="en-IN" altLang="en-US" b="1" u="sng"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32597"/>
          </a:xfrm>
        </p:spPr>
        <p:txBody>
          <a:bodyPr/>
          <a:lstStyle/>
          <a:p>
            <a:pPr algn="ctr"/>
            <a:r>
              <a:rPr lang="en-IN" altLang="en-US" sz="5400" b="1" u="sng" dirty="0"/>
              <a:t>Sign-up Page</a:t>
            </a:r>
            <a:endParaRPr lang="en-IN" altLang="en-US" sz="5400" b="1" u="sng" dirty="0"/>
          </a:p>
        </p:txBody>
      </p:sp>
      <p:pic>
        <p:nvPicPr>
          <p:cNvPr id="4" name="Picture 2"/>
          <p:cNvPicPr>
            <a:picLocks noGrp="1" noChangeAspect="1"/>
          </p:cNvPicPr>
          <p:nvPr>
            <p:ph idx="1"/>
          </p:nvPr>
        </p:nvPicPr>
        <p:blipFill>
          <a:blip r:embed="rId1"/>
          <a:stretch>
            <a:fillRect/>
          </a:stretch>
        </p:blipFill>
        <p:spPr>
          <a:xfrm>
            <a:off x="666223" y="1219200"/>
            <a:ext cx="10638902" cy="50430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835" y="143510"/>
            <a:ext cx="9808845" cy="964565"/>
          </a:xfrm>
        </p:spPr>
        <p:txBody>
          <a:bodyPr>
            <a:normAutofit/>
          </a:bodyPr>
          <a:lstStyle/>
          <a:p>
            <a:pPr algn="ctr"/>
            <a:r>
              <a:rPr lang="en-IN" altLang="en-US" sz="4000" b="1" u="sng" dirty="0"/>
              <a:t>Mail Delivery System (Receiver)</a:t>
            </a:r>
            <a:endParaRPr lang="en-IN" altLang="en-US" sz="4000" b="1" u="sng" dirty="0"/>
          </a:p>
        </p:txBody>
      </p:sp>
      <p:pic>
        <p:nvPicPr>
          <p:cNvPr id="4" name="Content Placeholder 3"/>
          <p:cNvPicPr>
            <a:picLocks noGrp="1" noChangeAspect="1"/>
          </p:cNvPicPr>
          <p:nvPr>
            <p:ph idx="1"/>
          </p:nvPr>
        </p:nvPicPr>
        <p:blipFill>
          <a:blip r:embed="rId1"/>
          <a:stretch>
            <a:fillRect/>
          </a:stretch>
        </p:blipFill>
        <p:spPr>
          <a:xfrm>
            <a:off x="1424940" y="1149350"/>
            <a:ext cx="9506585" cy="50431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112706"/>
          </a:xfrm>
        </p:spPr>
        <p:txBody>
          <a:bodyPr>
            <a:normAutofit fontScale="90000"/>
          </a:bodyPr>
          <a:lstStyle/>
          <a:p>
            <a:pPr algn="ctr"/>
            <a:r>
              <a:rPr lang="en-IN" altLang="en-US" b="1" u="sng" dirty="0"/>
              <a:t>Mail Delivery System</a:t>
            </a:r>
            <a:br>
              <a:rPr lang="en-IN" altLang="en-US" b="1" u="sng" dirty="0"/>
            </a:br>
            <a:r>
              <a:rPr lang="en-IN" altLang="en-US" b="1" u="sng" dirty="0"/>
              <a:t>(Invalid User - Sender)</a:t>
            </a:r>
            <a:endParaRPr lang="en-IN" altLang="en-US" b="1" u="sng" dirty="0"/>
          </a:p>
        </p:txBody>
      </p:sp>
      <p:pic>
        <p:nvPicPr>
          <p:cNvPr id="4" name="Picture 1"/>
          <p:cNvPicPr>
            <a:picLocks noGrp="1" noChangeAspect="1"/>
          </p:cNvPicPr>
          <p:nvPr>
            <p:ph idx="1"/>
          </p:nvPr>
        </p:nvPicPr>
        <p:blipFill>
          <a:blip r:embed="rId1"/>
          <a:stretch>
            <a:fillRect/>
          </a:stretch>
        </p:blipFill>
        <p:spPr>
          <a:xfrm>
            <a:off x="1399309" y="1399311"/>
            <a:ext cx="9504217" cy="48947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52488"/>
          </a:xfrm>
        </p:spPr>
        <p:txBody>
          <a:bodyPr/>
          <a:lstStyle/>
          <a:p>
            <a:pPr algn="ctr"/>
            <a:r>
              <a:rPr lang="en-IN" altLang="en-US" b="1" u="sng" dirty="0"/>
              <a:t>Database (MySQL)</a:t>
            </a:r>
            <a:endParaRPr lang="en-IN" altLang="en-US" b="1" u="sng" dirty="0"/>
          </a:p>
        </p:txBody>
      </p:sp>
      <p:pic>
        <p:nvPicPr>
          <p:cNvPr id="4" name="Content Placeholder 3"/>
          <p:cNvPicPr>
            <a:picLocks noGrp="1" noChangeAspect="1"/>
          </p:cNvPicPr>
          <p:nvPr>
            <p:ph idx="1"/>
          </p:nvPr>
        </p:nvPicPr>
        <p:blipFill>
          <a:blip r:embed="rId1"/>
          <a:stretch>
            <a:fillRect/>
          </a:stretch>
        </p:blipFill>
        <p:spPr>
          <a:xfrm>
            <a:off x="926056" y="1039092"/>
            <a:ext cx="10229623" cy="53302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126561"/>
          </a:xfrm>
        </p:spPr>
        <p:txBody>
          <a:bodyPr>
            <a:normAutofit fontScale="90000"/>
          </a:bodyPr>
          <a:lstStyle/>
          <a:p>
            <a:pPr algn="ctr"/>
            <a:r>
              <a:rPr lang="en-IN" altLang="en-US" b="1" u="sng" dirty="0"/>
              <a:t>Login Page</a:t>
            </a:r>
            <a:br>
              <a:rPr lang="en-IN" altLang="en-US" b="1" u="sng" dirty="0"/>
            </a:br>
            <a:r>
              <a:rPr lang="en-IN" altLang="en-US" b="1" u="sng" dirty="0"/>
              <a:t>(Invalid Credentials) </a:t>
            </a:r>
            <a:endParaRPr lang="en-IN" altLang="en-US" b="1" u="sng" dirty="0"/>
          </a:p>
        </p:txBody>
      </p:sp>
      <p:pic>
        <p:nvPicPr>
          <p:cNvPr id="4" name="Picture 4"/>
          <p:cNvPicPr>
            <a:picLocks noGrp="1" noChangeAspect="1"/>
          </p:cNvPicPr>
          <p:nvPr>
            <p:ph idx="1"/>
          </p:nvPr>
        </p:nvPicPr>
        <p:blipFill>
          <a:blip r:embed="rId1"/>
          <a:stretch>
            <a:fillRect/>
          </a:stretch>
        </p:blipFill>
        <p:spPr>
          <a:xfrm>
            <a:off x="1238597" y="1313247"/>
            <a:ext cx="9917083" cy="49561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69361"/>
          </a:xfrm>
        </p:spPr>
        <p:txBody>
          <a:bodyPr>
            <a:normAutofit fontScale="90000"/>
          </a:bodyPr>
          <a:lstStyle/>
          <a:p>
            <a:pPr algn="ctr"/>
            <a:r>
              <a:rPr lang="en-IN" altLang="en-US" b="1" u="sng" dirty="0"/>
              <a:t>Dashboard</a:t>
            </a:r>
            <a:endParaRPr lang="en-IN" altLang="en-US" b="1" u="sng" dirty="0"/>
          </a:p>
        </p:txBody>
      </p:sp>
      <p:pic>
        <p:nvPicPr>
          <p:cNvPr id="4" name="Content Placeholder 3"/>
          <p:cNvPicPr>
            <a:picLocks noGrp="1" noChangeAspect="1"/>
          </p:cNvPicPr>
          <p:nvPr>
            <p:ph idx="1"/>
          </p:nvPr>
        </p:nvPicPr>
        <p:blipFill>
          <a:blip r:embed="rId1"/>
          <a:stretch>
            <a:fillRect/>
          </a:stretch>
        </p:blipFill>
        <p:spPr>
          <a:xfrm>
            <a:off x="1195647" y="955964"/>
            <a:ext cx="9861666" cy="53695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97280" y="286604"/>
            <a:ext cx="10058400" cy="1071142"/>
          </a:xfrm>
        </p:spPr>
        <p:txBody>
          <a:bodyPr>
            <a:normAutofit fontScale="90000"/>
          </a:bodyPr>
          <a:lstStyle/>
          <a:p>
            <a:pPr algn="ctr"/>
            <a:r>
              <a:rPr lang="en-IN" altLang="en-US" b="1" u="sng" dirty="0"/>
              <a:t>Dashboard</a:t>
            </a:r>
            <a:br>
              <a:rPr lang="en-IN" altLang="en-US" b="1" u="sng" dirty="0"/>
            </a:br>
            <a:r>
              <a:rPr lang="en-IN" altLang="en-US" b="1" u="sng" dirty="0"/>
              <a:t>(Default Cards)</a:t>
            </a:r>
            <a:endParaRPr lang="en-IN" altLang="en-US" b="1" u="sng" dirty="0"/>
          </a:p>
        </p:txBody>
      </p:sp>
      <p:pic>
        <p:nvPicPr>
          <p:cNvPr id="4" name="Content Placeholder 3"/>
          <p:cNvPicPr>
            <a:picLocks noGrp="1" noChangeAspect="1"/>
          </p:cNvPicPr>
          <p:nvPr>
            <p:ph idx="1"/>
          </p:nvPr>
        </p:nvPicPr>
        <p:blipFill>
          <a:blip r:embed="rId1"/>
          <a:stretch>
            <a:fillRect/>
          </a:stretch>
        </p:blipFill>
        <p:spPr>
          <a:xfrm>
            <a:off x="1471352" y="1307740"/>
            <a:ext cx="9404465" cy="499181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60218"/>
            <a:ext cx="10058400" cy="955964"/>
          </a:xfrm>
        </p:spPr>
        <p:txBody>
          <a:bodyPr>
            <a:normAutofit fontScale="90000"/>
          </a:bodyPr>
          <a:lstStyle/>
          <a:p>
            <a:pPr algn="ctr"/>
            <a:r>
              <a:rPr lang="en-IN" altLang="en-US" b="1" u="sng" dirty="0"/>
              <a:t>Dashboard </a:t>
            </a:r>
            <a:br>
              <a:rPr lang="en-IN" altLang="en-US" b="1" u="sng" dirty="0"/>
            </a:br>
            <a:r>
              <a:rPr lang="en-IN" altLang="en-US" b="1" u="sng" dirty="0"/>
              <a:t>(Information)</a:t>
            </a:r>
            <a:endParaRPr lang="en-IN" altLang="en-US" b="1" u="sng" dirty="0"/>
          </a:p>
        </p:txBody>
      </p:sp>
      <p:pic>
        <p:nvPicPr>
          <p:cNvPr id="4" name="Content Placeholder 3"/>
          <p:cNvPicPr>
            <a:picLocks noGrp="1" noChangeAspect="1"/>
          </p:cNvPicPr>
          <p:nvPr>
            <p:ph idx="1"/>
          </p:nvPr>
        </p:nvPicPr>
        <p:blipFill>
          <a:blip r:embed="rId1"/>
          <a:stretch>
            <a:fillRect/>
          </a:stretch>
        </p:blipFill>
        <p:spPr>
          <a:xfrm>
            <a:off x="1468583" y="1316182"/>
            <a:ext cx="9518072" cy="49998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9810" y="104358"/>
            <a:ext cx="10058400" cy="1450757"/>
          </a:xfrm>
        </p:spPr>
        <p:txBody>
          <a:bodyPr/>
          <a:lstStyle/>
          <a:p>
            <a:pPr algn="ctr"/>
            <a:r>
              <a:rPr lang="en-US" dirty="0" smtClean="0"/>
              <a:t>BookLand</a:t>
            </a:r>
            <a:endParaRPr lang="en-IN" dirty="0"/>
          </a:p>
        </p:txBody>
      </p:sp>
      <p:sp>
        <p:nvSpPr>
          <p:cNvPr id="5" name="Content Placeholder 4"/>
          <p:cNvSpPr>
            <a:spLocks noGrp="1"/>
          </p:cNvSpPr>
          <p:nvPr>
            <p:ph idx="1"/>
          </p:nvPr>
        </p:nvSpPr>
        <p:spPr>
          <a:xfrm>
            <a:off x="942109" y="1767224"/>
            <a:ext cx="10213571" cy="3931611"/>
          </a:xfrm>
        </p:spPr>
        <p:txBody>
          <a:bodyPr>
            <a:noAutofit/>
          </a:bodyPr>
          <a:lstStyle/>
          <a:p>
            <a:pPr>
              <a:buFont typeface="Arial" panose="02080604020202020204" pitchFamily="34" charset="0"/>
              <a:buChar char="•"/>
            </a:pPr>
            <a:r>
              <a:rPr lang="en-US" sz="3600" dirty="0" smtClean="0"/>
              <a:t>BookLand is an </a:t>
            </a:r>
            <a:r>
              <a:rPr lang="en-US" sz="3600" u="sng" dirty="0" smtClean="0"/>
              <a:t>Online </a:t>
            </a:r>
            <a:r>
              <a:rPr lang="en-US" sz="3600" u="sng" dirty="0"/>
              <a:t>B</a:t>
            </a:r>
            <a:r>
              <a:rPr lang="en-US" sz="3600" u="sng" dirty="0" smtClean="0"/>
              <a:t>ook </a:t>
            </a:r>
            <a:r>
              <a:rPr lang="en-US" sz="3600" u="sng" dirty="0"/>
              <a:t>A</a:t>
            </a:r>
            <a:r>
              <a:rPr lang="en-US" sz="3600" u="sng" dirty="0" smtClean="0"/>
              <a:t>pplication </a:t>
            </a:r>
            <a:r>
              <a:rPr lang="en-US" sz="3600" dirty="0" smtClean="0"/>
              <a:t>where the readers can </a:t>
            </a:r>
            <a:r>
              <a:rPr lang="en-US" sz="3600" u="sng" dirty="0" smtClean="0"/>
              <a:t>Browse</a:t>
            </a:r>
            <a:r>
              <a:rPr lang="en-US" sz="3600" dirty="0" smtClean="0"/>
              <a:t> and </a:t>
            </a:r>
            <a:r>
              <a:rPr lang="en-US" sz="3600" u="sng" dirty="0" smtClean="0"/>
              <a:t>Read</a:t>
            </a:r>
            <a:r>
              <a:rPr lang="en-US" sz="3600" dirty="0" smtClean="0"/>
              <a:t> the book online.</a:t>
            </a:r>
            <a:endParaRPr lang="en-US" sz="3600" dirty="0" smtClean="0"/>
          </a:p>
          <a:p>
            <a:pPr>
              <a:buFont typeface="Arial" panose="02080604020202020204" pitchFamily="34" charset="0"/>
              <a:buChar char="•"/>
            </a:pPr>
            <a:r>
              <a:rPr lang="en-US" sz="3400" dirty="0" smtClean="0"/>
              <a:t>Through a web browser, readers can become the member of the site by simple steps for </a:t>
            </a:r>
            <a:r>
              <a:rPr lang="en-US" sz="3400" u="sng" dirty="0" smtClean="0"/>
              <a:t>Sign-Up</a:t>
            </a:r>
            <a:r>
              <a:rPr lang="en-US" sz="3400" dirty="0" smtClean="0"/>
              <a:t>, can </a:t>
            </a:r>
            <a:r>
              <a:rPr lang="en-US" sz="3400" u="sng" dirty="0" smtClean="0"/>
              <a:t>Browse</a:t>
            </a:r>
            <a:r>
              <a:rPr lang="en-US" sz="3400" dirty="0" smtClean="0"/>
              <a:t> the books according to their interests and </a:t>
            </a:r>
            <a:r>
              <a:rPr lang="en-US" sz="3400" u="sng" dirty="0" smtClean="0"/>
              <a:t>Bestsellers</a:t>
            </a:r>
            <a:r>
              <a:rPr lang="en-US" sz="3400" dirty="0" smtClean="0"/>
              <a:t> and also, search a book by it’s </a:t>
            </a:r>
            <a:r>
              <a:rPr lang="en-US" sz="3400" u="sng" dirty="0" smtClean="0"/>
              <a:t>Title</a:t>
            </a:r>
            <a:r>
              <a:rPr lang="en-US" sz="3400" dirty="0" smtClean="0"/>
              <a:t> and by </a:t>
            </a:r>
            <a:r>
              <a:rPr lang="en-US" sz="3400" u="sng" dirty="0" smtClean="0"/>
              <a:t>Author</a:t>
            </a:r>
            <a:r>
              <a:rPr lang="en-US" sz="3400" dirty="0" smtClean="0"/>
              <a:t> and start reading.</a:t>
            </a:r>
            <a:endParaRPr lang="en-US" sz="3400" dirty="0" smtClean="0"/>
          </a:p>
          <a:p>
            <a:endParaRPr lang="en-US" sz="3600" dirty="0" smtClean="0"/>
          </a:p>
          <a:p>
            <a:r>
              <a:rPr lang="en-US" sz="3600" dirty="0" smtClean="0"/>
              <a:t> </a:t>
            </a:r>
            <a:endParaRPr lang="en-US" sz="3600" dirty="0" smtClean="0"/>
          </a:p>
          <a:p>
            <a:endParaRPr lang="en-IN"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181979"/>
          </a:xfrm>
        </p:spPr>
        <p:txBody>
          <a:bodyPr>
            <a:normAutofit fontScale="90000"/>
          </a:bodyPr>
          <a:lstStyle/>
          <a:p>
            <a:pPr algn="ctr"/>
            <a:r>
              <a:rPr lang="en-IN" altLang="en-US" b="1" u="sng" dirty="0"/>
              <a:t>Dashboard</a:t>
            </a:r>
            <a:br>
              <a:rPr lang="en-IN" altLang="en-US" b="1" u="sng" dirty="0"/>
            </a:br>
            <a:r>
              <a:rPr lang="en-IN" altLang="en-US" b="1" u="sng" dirty="0"/>
              <a:t>(About Us)</a:t>
            </a:r>
            <a:endParaRPr lang="en-IN" altLang="en-US" b="1" u="sng" dirty="0"/>
          </a:p>
        </p:txBody>
      </p:sp>
      <p:pic>
        <p:nvPicPr>
          <p:cNvPr id="4" name="Content Placeholder 3"/>
          <p:cNvPicPr>
            <a:picLocks noGrp="1" noChangeAspect="1"/>
          </p:cNvPicPr>
          <p:nvPr>
            <p:ph idx="1"/>
          </p:nvPr>
        </p:nvPicPr>
        <p:blipFill>
          <a:blip r:embed="rId1"/>
          <a:stretch>
            <a:fillRect/>
          </a:stretch>
        </p:blipFill>
        <p:spPr>
          <a:xfrm>
            <a:off x="1378796" y="1447516"/>
            <a:ext cx="9386185" cy="485630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877178"/>
          </a:xfrm>
        </p:spPr>
        <p:txBody>
          <a:bodyPr>
            <a:normAutofit fontScale="90000"/>
          </a:bodyPr>
          <a:lstStyle/>
          <a:p>
            <a:pPr algn="ctr"/>
            <a:r>
              <a:rPr lang="en-IN" altLang="en-US" sz="4000" b="1" u="sng" dirty="0"/>
              <a:t>Search</a:t>
            </a:r>
            <a:br>
              <a:rPr lang="en-IN" altLang="en-US" sz="4000" b="1" u="sng" dirty="0"/>
            </a:br>
            <a:r>
              <a:rPr lang="en-IN" altLang="en-US" sz="4000" b="1" u="sng" dirty="0"/>
              <a:t>(Fetching Default Cards)</a:t>
            </a:r>
            <a:endParaRPr lang="en-IN" altLang="en-US" sz="4000" b="1" u="sng" dirty="0"/>
          </a:p>
        </p:txBody>
      </p:sp>
      <p:pic>
        <p:nvPicPr>
          <p:cNvPr id="10" name="Picture 10"/>
          <p:cNvPicPr>
            <a:picLocks noGrp="1" noChangeAspect="1"/>
          </p:cNvPicPr>
          <p:nvPr>
            <p:ph idx="1"/>
          </p:nvPr>
        </p:nvPicPr>
        <p:blipFill>
          <a:blip r:embed="rId1"/>
          <a:stretch>
            <a:fillRect/>
          </a:stretch>
        </p:blipFill>
        <p:spPr>
          <a:xfrm>
            <a:off x="1215043" y="1163782"/>
            <a:ext cx="9822873" cy="52217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71142"/>
          </a:xfrm>
        </p:spPr>
        <p:txBody>
          <a:bodyPr>
            <a:normAutofit fontScale="90000"/>
          </a:bodyPr>
          <a:lstStyle/>
          <a:p>
            <a:pPr algn="ctr"/>
            <a:r>
              <a:rPr lang="en-IN" altLang="en-US" b="1" u="sng" dirty="0"/>
              <a:t>Search</a:t>
            </a:r>
            <a:br>
              <a:rPr lang="en-IN" altLang="en-US" b="1" u="sng" dirty="0"/>
            </a:br>
            <a:r>
              <a:rPr lang="en-IN" altLang="en-US" b="1" u="sng" dirty="0"/>
              <a:t>(Search By Title)</a:t>
            </a:r>
            <a:endParaRPr lang="en-IN" altLang="en-US" b="1" u="sng" dirty="0"/>
          </a:p>
        </p:txBody>
      </p:sp>
      <p:pic>
        <p:nvPicPr>
          <p:cNvPr id="12" name="Picture 12"/>
          <p:cNvPicPr>
            <a:picLocks noGrp="1" noChangeAspect="1"/>
          </p:cNvPicPr>
          <p:nvPr>
            <p:ph idx="1"/>
          </p:nvPr>
        </p:nvPicPr>
        <p:blipFill>
          <a:blip r:embed="rId1"/>
          <a:stretch>
            <a:fillRect/>
          </a:stretch>
        </p:blipFill>
        <p:spPr>
          <a:xfrm>
            <a:off x="1301468" y="1357746"/>
            <a:ext cx="9650024" cy="505805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77179"/>
          </a:xfrm>
        </p:spPr>
        <p:txBody>
          <a:bodyPr>
            <a:normAutofit fontScale="90000"/>
          </a:bodyPr>
          <a:lstStyle/>
          <a:p>
            <a:pPr algn="ctr"/>
            <a:r>
              <a:rPr lang="en-IN" altLang="en-US" sz="4000" b="1" u="sng" dirty="0"/>
              <a:t>Search</a:t>
            </a:r>
            <a:br>
              <a:rPr lang="en-IN" altLang="en-US" sz="4000" b="1" u="sng" dirty="0"/>
            </a:br>
            <a:r>
              <a:rPr lang="en-IN" altLang="en-US" sz="4000" b="1" u="sng" dirty="0"/>
              <a:t>(Search By Author)</a:t>
            </a:r>
            <a:endParaRPr lang="en-IN" altLang="en-US" sz="4000" b="1" u="sng" dirty="0"/>
          </a:p>
        </p:txBody>
      </p:sp>
      <p:pic>
        <p:nvPicPr>
          <p:cNvPr id="11" name="Picture 11"/>
          <p:cNvPicPr>
            <a:picLocks noGrp="1" noChangeAspect="1"/>
          </p:cNvPicPr>
          <p:nvPr>
            <p:ph idx="1"/>
          </p:nvPr>
        </p:nvPicPr>
        <p:blipFill>
          <a:blip r:embed="rId1"/>
          <a:stretch>
            <a:fillRect/>
          </a:stretch>
        </p:blipFill>
        <p:spPr>
          <a:xfrm>
            <a:off x="1400570" y="1163782"/>
            <a:ext cx="9451820" cy="517456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83215"/>
          </a:xfrm>
        </p:spPr>
        <p:txBody>
          <a:bodyPr>
            <a:normAutofit fontScale="90000"/>
          </a:bodyPr>
          <a:lstStyle/>
          <a:p>
            <a:pPr algn="ctr"/>
            <a:r>
              <a:rPr lang="en-IN" altLang="en-US" b="1" u="sng" dirty="0"/>
              <a:t>My Favourites</a:t>
            </a:r>
            <a:endParaRPr lang="en-IN" altLang="en-US" b="1" u="sng" dirty="0"/>
          </a:p>
        </p:txBody>
      </p:sp>
      <p:pic>
        <p:nvPicPr>
          <p:cNvPr id="13" name="Picture 13"/>
          <p:cNvPicPr>
            <a:picLocks noGrp="1" noChangeAspect="1"/>
          </p:cNvPicPr>
          <p:nvPr>
            <p:ph idx="1"/>
          </p:nvPr>
        </p:nvPicPr>
        <p:blipFill>
          <a:blip r:embed="rId1"/>
          <a:stretch>
            <a:fillRect/>
          </a:stretch>
        </p:blipFill>
        <p:spPr>
          <a:xfrm>
            <a:off x="1258321" y="969818"/>
            <a:ext cx="9736318" cy="547489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655506"/>
          </a:xfrm>
        </p:spPr>
        <p:txBody>
          <a:bodyPr>
            <a:normAutofit fontScale="90000"/>
          </a:bodyPr>
          <a:lstStyle/>
          <a:p>
            <a:pPr algn="ctr"/>
            <a:r>
              <a:rPr lang="en-IN" altLang="en-US" b="1" u="sng" dirty="0"/>
              <a:t>Recommendations</a:t>
            </a:r>
            <a:endParaRPr lang="en-IN" altLang="en-US" b="1" u="sng" dirty="0"/>
          </a:p>
        </p:txBody>
      </p:sp>
      <p:pic>
        <p:nvPicPr>
          <p:cNvPr id="14" name="Picture 14"/>
          <p:cNvPicPr>
            <a:picLocks noGrp="1" noChangeAspect="1"/>
          </p:cNvPicPr>
          <p:nvPr>
            <p:ph idx="1"/>
          </p:nvPr>
        </p:nvPicPr>
        <p:blipFill>
          <a:blip r:embed="rId1"/>
          <a:stretch>
            <a:fillRect/>
          </a:stretch>
        </p:blipFill>
        <p:spPr>
          <a:xfrm>
            <a:off x="1329752" y="942110"/>
            <a:ext cx="9593455" cy="539444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52488"/>
          </a:xfrm>
        </p:spPr>
        <p:txBody>
          <a:bodyPr/>
          <a:lstStyle/>
          <a:p>
            <a:pPr algn="ctr"/>
            <a:r>
              <a:rPr lang="en-IN" altLang="en-US" b="1" u="sng" dirty="0"/>
              <a:t>Edit Profile Page</a:t>
            </a:r>
            <a:endParaRPr lang="en-IN" altLang="en-US" b="1" u="sng" dirty="0"/>
          </a:p>
        </p:txBody>
      </p:sp>
      <p:pic>
        <p:nvPicPr>
          <p:cNvPr id="15" name="Picture 15"/>
          <p:cNvPicPr>
            <a:picLocks noGrp="1" noChangeAspect="1"/>
          </p:cNvPicPr>
          <p:nvPr>
            <p:ph idx="1"/>
          </p:nvPr>
        </p:nvPicPr>
        <p:blipFill>
          <a:blip r:embed="rId1"/>
          <a:stretch>
            <a:fillRect/>
          </a:stretch>
        </p:blipFill>
        <p:spPr>
          <a:xfrm>
            <a:off x="1307167" y="1039092"/>
            <a:ext cx="9651778" cy="527915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52488"/>
          </a:xfrm>
        </p:spPr>
        <p:txBody>
          <a:bodyPr/>
          <a:lstStyle/>
          <a:p>
            <a:pPr algn="ctr"/>
            <a:r>
              <a:rPr lang="en-US" b="1" u="sng" dirty="0" smtClean="0"/>
              <a:t>MongoDB (Favourites)</a:t>
            </a:r>
            <a:endParaRPr lang="en-IN" b="1" u="sng" dirty="0"/>
          </a:p>
        </p:txBody>
      </p:sp>
      <p:pic>
        <p:nvPicPr>
          <p:cNvPr id="4" name="Content Placeholder 3" descr="C:\Users\Admin\Downloads\Screenshot (28).png"/>
          <p:cNvPicPr>
            <a:picLocks noGrp="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233055" y="1039093"/>
            <a:ext cx="9922625" cy="53894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24779"/>
          </a:xfrm>
        </p:spPr>
        <p:txBody>
          <a:bodyPr/>
          <a:lstStyle/>
          <a:p>
            <a:pPr algn="ctr"/>
            <a:r>
              <a:rPr lang="en-US" sz="4000" b="1" u="sng" dirty="0" smtClean="0"/>
              <a:t>MongoDB (Recommendations)</a:t>
            </a:r>
            <a:endParaRPr lang="en-IN" sz="4000" b="1" u="sng" dirty="0"/>
          </a:p>
        </p:txBody>
      </p:sp>
      <p:pic>
        <p:nvPicPr>
          <p:cNvPr id="4" name="Content Placeholder 3" descr="C:\Users\Admin\Downloads\Screenshot (29).png"/>
          <p:cNvPicPr>
            <a:picLocks noGrp="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13164" y="1011382"/>
            <a:ext cx="9337963" cy="54032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80197"/>
          </a:xfrm>
        </p:spPr>
        <p:txBody>
          <a:bodyPr/>
          <a:lstStyle/>
          <a:p>
            <a:pPr algn="ctr"/>
            <a:r>
              <a:rPr lang="en-US" b="1" u="sng" dirty="0" smtClean="0"/>
              <a:t>Front-End Test Cases</a:t>
            </a:r>
            <a:endParaRPr lang="en-IN" b="1" u="sng" dirty="0"/>
          </a:p>
        </p:txBody>
      </p:sp>
      <p:pic>
        <p:nvPicPr>
          <p:cNvPr id="4" name="Content Placeholder 3"/>
          <p:cNvPicPr>
            <a:picLocks noGrp="1" noChangeAspect="1"/>
          </p:cNvPicPr>
          <p:nvPr>
            <p:ph idx="1"/>
          </p:nvPr>
        </p:nvPicPr>
        <p:blipFill>
          <a:blip r:embed="rId1"/>
          <a:stretch>
            <a:fillRect/>
          </a:stretch>
        </p:blipFill>
        <p:spPr>
          <a:xfrm>
            <a:off x="1616513" y="1066800"/>
            <a:ext cx="9343054" cy="52529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058400" cy="1270000"/>
          </a:xfrm>
        </p:spPr>
        <p:txBody>
          <a:bodyPr/>
          <a:lstStyle/>
          <a:p>
            <a:pPr algn="ctr"/>
            <a:r>
              <a:rPr lang="en-US" b="1" u="sng" dirty="0" smtClean="0"/>
              <a:t>Objectives</a:t>
            </a:r>
            <a:endParaRPr lang="en-US" b="1" u="sng" dirty="0" smtClean="0"/>
          </a:p>
        </p:txBody>
      </p:sp>
      <p:sp>
        <p:nvSpPr>
          <p:cNvPr id="3" name="Content Placeholder 2"/>
          <p:cNvSpPr>
            <a:spLocks noGrp="1"/>
          </p:cNvSpPr>
          <p:nvPr>
            <p:ph idx="1"/>
          </p:nvPr>
        </p:nvSpPr>
        <p:spPr>
          <a:xfrm>
            <a:off x="1097915" y="2012315"/>
            <a:ext cx="10213340" cy="4025265"/>
          </a:xfrm>
        </p:spPr>
        <p:txBody>
          <a:bodyPr>
            <a:noAutofit/>
          </a:bodyPr>
          <a:lstStyle/>
          <a:p>
            <a:pPr>
              <a:buFont typeface="Arial" panose="02080604020202020204" pitchFamily="34" charset="0"/>
              <a:buChar char="•"/>
            </a:pPr>
            <a:r>
              <a:rPr lang="en-US" sz="2800" dirty="0" smtClean="0"/>
              <a:t>The main objective of “BookLand” is to provide an essence of online reading experience via a simple yet powerful medium. </a:t>
            </a:r>
            <a:endParaRPr lang="en-US" sz="2800" dirty="0" smtClean="0"/>
          </a:p>
          <a:p>
            <a:pPr>
              <a:buFont typeface="Arial" panose="02080604020202020204" pitchFamily="34" charset="0"/>
              <a:buChar char="•"/>
            </a:pPr>
            <a:r>
              <a:rPr lang="en-US" sz="2800" dirty="0" smtClean="0"/>
              <a:t>The site is designed keeping a wide range of users in mind and hence the interface as well as the various procedures have been so designed that they can be used comfortably by all sorts of users.</a:t>
            </a:r>
            <a:endParaRPr lang="en-US" sz="2800" dirty="0" smtClean="0"/>
          </a:p>
          <a:p>
            <a:pPr>
              <a:buFont typeface="Arial" panose="02080604020202020204" pitchFamily="34" charset="0"/>
              <a:buChar char="•"/>
            </a:pPr>
            <a:r>
              <a:rPr lang="en-US" sz="2800" dirty="0" smtClean="0"/>
              <a:t>The project has been designed to simulate the working of an actual online book store.</a:t>
            </a:r>
            <a:endParaRPr lang="en-US" sz="2800"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52488"/>
          </a:xfrm>
        </p:spPr>
        <p:txBody>
          <a:bodyPr/>
          <a:lstStyle/>
          <a:p>
            <a:pPr algn="ctr"/>
            <a:r>
              <a:rPr lang="en-US" b="1" u="sng" dirty="0" smtClean="0"/>
              <a:t>Front-End Test Cases</a:t>
            </a:r>
            <a:endParaRPr lang="en-IN" b="1" u="sng" dirty="0"/>
          </a:p>
        </p:txBody>
      </p:sp>
      <p:pic>
        <p:nvPicPr>
          <p:cNvPr id="4" name="Content Placeholder 3"/>
          <p:cNvPicPr>
            <a:picLocks noGrp="1" noChangeAspect="1"/>
          </p:cNvPicPr>
          <p:nvPr>
            <p:ph idx="1"/>
          </p:nvPr>
        </p:nvPicPr>
        <p:blipFill>
          <a:blip r:embed="rId1"/>
          <a:stretch>
            <a:fillRect/>
          </a:stretch>
        </p:blipFill>
        <p:spPr>
          <a:xfrm>
            <a:off x="914401" y="1039092"/>
            <a:ext cx="10624115" cy="52785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058400" cy="848995"/>
          </a:xfrm>
        </p:spPr>
        <p:txBody>
          <a:bodyPr/>
          <a:lstStyle/>
          <a:p>
            <a:pPr algn="ctr"/>
            <a:r>
              <a:rPr lang="en-US" b="1" u="sng" dirty="0" smtClean="0"/>
              <a:t>Front-End Test Cases</a:t>
            </a:r>
            <a:endParaRPr lang="en-IN" b="1" u="sng" dirty="0"/>
          </a:p>
        </p:txBody>
      </p:sp>
      <p:pic>
        <p:nvPicPr>
          <p:cNvPr id="4" name="Content Placeholder 3"/>
          <p:cNvPicPr>
            <a:picLocks noGrp="1" noChangeAspect="1"/>
          </p:cNvPicPr>
          <p:nvPr>
            <p:ph idx="1"/>
          </p:nvPr>
        </p:nvPicPr>
        <p:blipFill>
          <a:blip r:embed="rId1"/>
          <a:stretch>
            <a:fillRect/>
          </a:stretch>
        </p:blipFill>
        <p:spPr>
          <a:xfrm>
            <a:off x="1524001" y="1324699"/>
            <a:ext cx="9531926" cy="497741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683214"/>
          </a:xfrm>
        </p:spPr>
        <p:txBody>
          <a:bodyPr>
            <a:normAutofit fontScale="90000"/>
          </a:bodyPr>
          <a:lstStyle/>
          <a:p>
            <a:pPr algn="ctr"/>
            <a:r>
              <a:rPr lang="en-US" b="1" u="sng" dirty="0" smtClean="0"/>
              <a:t>Front-End Test Cases</a:t>
            </a:r>
            <a:endParaRPr lang="en-IN" b="1" u="sng" dirty="0"/>
          </a:p>
        </p:txBody>
      </p:sp>
      <p:pic>
        <p:nvPicPr>
          <p:cNvPr id="4" name="Content Placeholder 3"/>
          <p:cNvPicPr>
            <a:picLocks noGrp="1" noChangeAspect="1"/>
          </p:cNvPicPr>
          <p:nvPr>
            <p:ph idx="1"/>
          </p:nvPr>
        </p:nvPicPr>
        <p:blipFill>
          <a:blip r:embed="rId1"/>
          <a:stretch>
            <a:fillRect/>
          </a:stretch>
        </p:blipFill>
        <p:spPr>
          <a:xfrm>
            <a:off x="1015398" y="969818"/>
            <a:ext cx="10140282" cy="534008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71142"/>
          </a:xfrm>
        </p:spPr>
        <p:txBody>
          <a:bodyPr/>
          <a:lstStyle/>
          <a:p>
            <a:pPr algn="ctr"/>
            <a:r>
              <a:rPr lang="en-US" b="1" u="sng" dirty="0" smtClean="0"/>
              <a:t>Conclusion</a:t>
            </a:r>
            <a:endParaRPr lang="en-IN" b="1" u="sng" dirty="0"/>
          </a:p>
        </p:txBody>
      </p:sp>
      <p:sp>
        <p:nvSpPr>
          <p:cNvPr id="3" name="Content Placeholder 2"/>
          <p:cNvSpPr>
            <a:spLocks noGrp="1"/>
          </p:cNvSpPr>
          <p:nvPr>
            <p:ph idx="1"/>
          </p:nvPr>
        </p:nvSpPr>
        <p:spPr>
          <a:xfrm>
            <a:off x="1097280" y="2064326"/>
            <a:ext cx="10058400" cy="3804767"/>
          </a:xfrm>
        </p:spPr>
        <p:txBody>
          <a:bodyPr>
            <a:normAutofit/>
          </a:bodyPr>
          <a:lstStyle/>
          <a:p>
            <a:r>
              <a:rPr lang="en-US" sz="3600" dirty="0" smtClean="0"/>
              <a:t>BookLand is an online web application where a reader can read book online. After registering to the website, a reader can search any book based on the title and author, later can add the book to the “MyFavourites” section and also, “Recommendation” section. </a:t>
            </a:r>
            <a:endParaRPr lang="en-IN" sz="3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120321"/>
          </a:xfrm>
        </p:spPr>
        <p:txBody>
          <a:bodyPr/>
          <a:lstStyle/>
          <a:p>
            <a:pPr algn="ctr"/>
            <a:r>
              <a:rPr lang="en-IN" altLang="en-US" sz="8800" dirty="0"/>
              <a:t>Thank You</a:t>
            </a:r>
            <a:endParaRPr lang="en-IN" altLang="en-US" sz="8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0582"/>
            <a:ext cx="10058400" cy="1450757"/>
          </a:xfrm>
        </p:spPr>
        <p:txBody>
          <a:bodyPr/>
          <a:lstStyle/>
          <a:p>
            <a:pPr algn="ctr"/>
            <a:r>
              <a:rPr lang="en-US" b="1" u="sng" dirty="0" smtClean="0"/>
              <a:t>Key Features</a:t>
            </a:r>
            <a:endParaRPr lang="en-IN" b="1" u="sng" dirty="0"/>
          </a:p>
        </p:txBody>
      </p:sp>
      <p:sp>
        <p:nvSpPr>
          <p:cNvPr id="3" name="Content Placeholder 2"/>
          <p:cNvSpPr>
            <a:spLocks noGrp="1"/>
          </p:cNvSpPr>
          <p:nvPr>
            <p:ph idx="1"/>
          </p:nvPr>
        </p:nvSpPr>
        <p:spPr>
          <a:xfrm>
            <a:off x="1066165" y="1908175"/>
            <a:ext cx="10201910" cy="4345940"/>
          </a:xfrm>
        </p:spPr>
        <p:txBody>
          <a:bodyPr>
            <a:noAutofit/>
          </a:bodyPr>
          <a:lstStyle/>
          <a:p>
            <a:pPr marL="0" indent="0">
              <a:buNone/>
            </a:pPr>
            <a:r>
              <a:rPr lang="en-US" sz="2800" dirty="0" smtClean="0"/>
              <a:t>1.  </a:t>
            </a:r>
            <a:r>
              <a:rPr lang="en-US" sz="2400" dirty="0" smtClean="0"/>
              <a:t>There are 5000+ books available on our website where user can search books by two different categories:</a:t>
            </a:r>
            <a:endParaRPr lang="en-US" sz="2400" dirty="0" smtClean="0"/>
          </a:p>
          <a:p>
            <a:pPr marL="0" indent="0">
              <a:buNone/>
            </a:pPr>
            <a:r>
              <a:rPr lang="en-US" sz="2400" dirty="0"/>
              <a:t>	</a:t>
            </a:r>
            <a:r>
              <a:rPr lang="en-US" sz="2400" dirty="0" smtClean="0"/>
              <a:t>-Search by Title </a:t>
            </a:r>
            <a:endParaRPr lang="en-US" sz="2400" dirty="0" smtClean="0"/>
          </a:p>
          <a:p>
            <a:pPr marL="0" indent="0">
              <a:buNone/>
            </a:pPr>
            <a:r>
              <a:rPr lang="en-US" sz="2400" dirty="0"/>
              <a:t>	</a:t>
            </a:r>
            <a:r>
              <a:rPr lang="en-US" sz="2400" dirty="0" smtClean="0"/>
              <a:t>-Search by Author</a:t>
            </a:r>
            <a:endParaRPr lang="en-US" sz="2400" dirty="0" smtClean="0"/>
          </a:p>
          <a:p>
            <a:pPr marL="0" indent="0">
              <a:buNone/>
            </a:pPr>
            <a:r>
              <a:rPr lang="en-US" sz="2400" dirty="0" smtClean="0"/>
              <a:t>2.  User can add his favourite books in his Favourites List, therefore, our website allows users to keep a count of their favourites and relish the enjoyment of reading the same book again and again.</a:t>
            </a:r>
            <a:endParaRPr lang="en-US" sz="2400" dirty="0" smtClean="0"/>
          </a:p>
          <a:p>
            <a:pPr marL="0" indent="0">
              <a:buNone/>
            </a:pPr>
            <a:r>
              <a:rPr lang="en-US" sz="2400" dirty="0" smtClean="0"/>
              <a:t>3.  Information is displayed  on latest released books and also regarding the Bestsellers.</a:t>
            </a:r>
            <a:endParaRPr lang="en-US" sz="2400" dirty="0" smtClean="0"/>
          </a:p>
          <a:p>
            <a:endParaRPr lang="en-US" sz="2400" dirty="0" smtClean="0"/>
          </a:p>
          <a:p>
            <a:r>
              <a:rPr lang="en-US" sz="2400" dirty="0" smtClean="0"/>
              <a:t> </a:t>
            </a:r>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058400" cy="1321435"/>
          </a:xfrm>
        </p:spPr>
        <p:txBody>
          <a:bodyPr/>
          <a:lstStyle/>
          <a:p>
            <a:pPr algn="ctr"/>
            <a:r>
              <a:rPr lang="en-US" b="1" u="sng" dirty="0" smtClean="0"/>
              <a:t>Key Features</a:t>
            </a:r>
            <a:endParaRPr lang="en-IN" b="1" u="sng" dirty="0"/>
          </a:p>
        </p:txBody>
      </p:sp>
      <p:sp>
        <p:nvSpPr>
          <p:cNvPr id="3" name="Content Placeholder 2"/>
          <p:cNvSpPr>
            <a:spLocks noGrp="1"/>
          </p:cNvSpPr>
          <p:nvPr>
            <p:ph idx="1"/>
          </p:nvPr>
        </p:nvSpPr>
        <p:spPr>
          <a:xfrm>
            <a:off x="1097280" y="1924050"/>
            <a:ext cx="10187305" cy="4335145"/>
          </a:xfrm>
        </p:spPr>
        <p:txBody>
          <a:bodyPr>
            <a:normAutofit/>
          </a:bodyPr>
          <a:lstStyle/>
          <a:p>
            <a:r>
              <a:rPr lang="en-US" sz="2800" dirty="0" smtClean="0"/>
              <a:t>4.  </a:t>
            </a:r>
            <a:r>
              <a:rPr lang="en-US" sz="2400" dirty="0" smtClean="0"/>
              <a:t>User </a:t>
            </a:r>
            <a:r>
              <a:rPr lang="en-US" sz="2400" dirty="0"/>
              <a:t>can get a list of recommendations based on their interests and also, can recommend any of their favourite book to other users.</a:t>
            </a:r>
            <a:endParaRPr lang="en-US" sz="2400" dirty="0" smtClean="0"/>
          </a:p>
          <a:p>
            <a:r>
              <a:rPr lang="en-US" sz="2400" dirty="0" smtClean="0"/>
              <a:t>5.  We have shown a complete collection of a particular book. For example, if you have searched for book “Twilight” under Search by Title category, you get complete collection of all the books related to Twilight and also, you can find the best ones in your Recommendations.</a:t>
            </a:r>
            <a:endParaRPr lang="en-US" sz="2400" dirty="0" smtClean="0"/>
          </a:p>
          <a:p>
            <a:r>
              <a:rPr lang="en-US" sz="2400" dirty="0" smtClean="0"/>
              <a:t>6.  We gradually give notification about member’s successful registration through Email Delivery System</a:t>
            </a:r>
            <a:r>
              <a:rPr lang="en-US" sz="2800" dirty="0" smtClean="0"/>
              <a:t>.   </a:t>
            </a:r>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058400" cy="1282065"/>
          </a:xfrm>
        </p:spPr>
        <p:txBody>
          <a:bodyPr/>
          <a:lstStyle/>
          <a:p>
            <a:pPr algn="ctr"/>
            <a:r>
              <a:rPr lang="en-US" b="1" u="sng" dirty="0" smtClean="0"/>
              <a:t>Software Requirements</a:t>
            </a:r>
            <a:endParaRPr lang="en-IN" b="1" u="sng" dirty="0"/>
          </a:p>
        </p:txBody>
      </p:sp>
      <p:sp>
        <p:nvSpPr>
          <p:cNvPr id="3" name="Content Placeholder 2"/>
          <p:cNvSpPr>
            <a:spLocks noGrp="1"/>
          </p:cNvSpPr>
          <p:nvPr>
            <p:ph idx="1"/>
          </p:nvPr>
        </p:nvSpPr>
        <p:spPr>
          <a:xfrm>
            <a:off x="1097280" y="2272144"/>
            <a:ext cx="10058400" cy="3596949"/>
          </a:xfrm>
        </p:spPr>
        <p:txBody>
          <a:bodyPr>
            <a:noAutofit/>
          </a:bodyPr>
          <a:lstStyle/>
          <a:p>
            <a:pPr marL="457200" indent="-457200">
              <a:buFont typeface="+mj-lt"/>
              <a:buAutoNum type="arabicPeriod"/>
            </a:pPr>
            <a:r>
              <a:rPr lang="en-US" sz="4000" dirty="0" smtClean="0"/>
              <a:t>Visual Studio Code</a:t>
            </a:r>
            <a:endParaRPr lang="en-US" sz="4000" dirty="0" smtClean="0"/>
          </a:p>
          <a:p>
            <a:pPr marL="457200" indent="-457200">
              <a:buFont typeface="+mj-lt"/>
              <a:buAutoNum type="arabicPeriod"/>
            </a:pPr>
            <a:r>
              <a:rPr lang="en-US" sz="4000" dirty="0" smtClean="0"/>
              <a:t>Spring Tool Suite4</a:t>
            </a:r>
            <a:endParaRPr lang="en-US" sz="4000" dirty="0" smtClean="0"/>
          </a:p>
          <a:p>
            <a:pPr marL="457200" indent="-457200">
              <a:buFont typeface="+mj-lt"/>
              <a:buAutoNum type="arabicPeriod"/>
            </a:pPr>
            <a:r>
              <a:rPr lang="en-US" sz="4000" dirty="0" smtClean="0"/>
              <a:t>Node.js 10.16.2</a:t>
            </a:r>
            <a:endParaRPr lang="en-US" sz="4000" dirty="0" smtClean="0"/>
          </a:p>
          <a:p>
            <a:pPr marL="457200" indent="-457200">
              <a:buFont typeface="+mj-lt"/>
              <a:buAutoNum type="arabicPeriod"/>
            </a:pPr>
            <a:r>
              <a:rPr lang="en-US" sz="4000" dirty="0" smtClean="0"/>
              <a:t>MySQL 8.0</a:t>
            </a:r>
            <a:endParaRPr lang="en-US" sz="4000" dirty="0" smtClean="0"/>
          </a:p>
          <a:p>
            <a:pPr marL="457200" indent="-457200">
              <a:buFont typeface="+mj-lt"/>
              <a:buAutoNum type="arabicPeriod"/>
            </a:pPr>
            <a:r>
              <a:rPr lang="en-US" sz="4000" dirty="0" smtClean="0"/>
              <a:t>MongoDB 4.2</a:t>
            </a:r>
            <a:endParaRPr lang="en-US" sz="4000" dirty="0" smtClean="0"/>
          </a:p>
          <a:p>
            <a:endParaRPr lang="en-US" sz="40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51252"/>
          </a:xfrm>
        </p:spPr>
        <p:txBody>
          <a:bodyPr/>
          <a:lstStyle/>
          <a:p>
            <a:pPr algn="ctr"/>
            <a:r>
              <a:rPr lang="en-US" b="1" u="sng" dirty="0" smtClean="0"/>
              <a:t>Technologies Used</a:t>
            </a:r>
            <a:endParaRPr lang="en-IN" b="1" u="sng"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2800" dirty="0" smtClean="0"/>
              <a:t>Angular (Front-End Design)</a:t>
            </a:r>
            <a:endParaRPr lang="en-US" sz="2800" dirty="0" smtClean="0"/>
          </a:p>
          <a:p>
            <a:pPr marL="457200" indent="-457200">
              <a:buFont typeface="+mj-lt"/>
              <a:buAutoNum type="arabicPeriod"/>
            </a:pPr>
            <a:r>
              <a:rPr lang="en-US" sz="2800" dirty="0" smtClean="0"/>
              <a:t>Spring Boot (Back-End Design)</a:t>
            </a:r>
            <a:endParaRPr lang="en-US" sz="2800" dirty="0" smtClean="0"/>
          </a:p>
          <a:p>
            <a:pPr marL="457200" indent="-457200">
              <a:buFont typeface="+mj-lt"/>
              <a:buAutoNum type="arabicPeriod"/>
            </a:pPr>
            <a:r>
              <a:rPr lang="en-US" sz="2800" dirty="0" smtClean="0"/>
              <a:t>Mockito (Back-End Test Cases)</a:t>
            </a:r>
            <a:endParaRPr lang="en-US" sz="2800" dirty="0" smtClean="0"/>
          </a:p>
          <a:p>
            <a:pPr marL="457200" indent="-457200">
              <a:buFont typeface="+mj-lt"/>
              <a:buAutoNum type="arabicPeriod"/>
            </a:pPr>
            <a:r>
              <a:rPr lang="en-US" sz="2800" dirty="0" smtClean="0"/>
              <a:t>MySQL 8.0 (Tabular Database)</a:t>
            </a:r>
            <a:endParaRPr lang="en-US" sz="2800" dirty="0" smtClean="0"/>
          </a:p>
          <a:p>
            <a:pPr marL="457200" indent="-457200">
              <a:buFont typeface="+mj-lt"/>
              <a:buAutoNum type="arabicPeriod"/>
            </a:pPr>
            <a:r>
              <a:rPr lang="en-US" sz="2800" dirty="0" smtClean="0"/>
              <a:t>MongoDB (JSON Database)</a:t>
            </a:r>
            <a:endParaRPr lang="en-US" sz="2800" dirty="0" smtClean="0"/>
          </a:p>
          <a:p>
            <a:pPr marL="457200" indent="-457200">
              <a:buFont typeface="+mj-lt"/>
              <a:buAutoNum type="arabicPeriod"/>
            </a:pPr>
            <a:r>
              <a:rPr lang="en-US" sz="2800" dirty="0" smtClean="0"/>
              <a:t>Docker </a:t>
            </a:r>
            <a:endParaRPr lang="en-US" sz="2800" dirty="0" smtClean="0"/>
          </a:p>
          <a:p>
            <a:pPr marL="457200" indent="-457200">
              <a:buFont typeface="+mj-lt"/>
              <a:buAutoNum type="arabicPeriod"/>
            </a:pPr>
            <a:r>
              <a:rPr lang="en-US" sz="2800" dirty="0" smtClean="0"/>
              <a:t>GitLab</a:t>
            </a:r>
            <a:endParaRPr lang="en-US" sz="2800" dirty="0" smtClean="0"/>
          </a:p>
          <a:p>
            <a:pPr marL="457200" indent="-457200">
              <a:buFont typeface="+mj-lt"/>
              <a:buAutoNum type="arabicPeriod"/>
            </a:pPr>
            <a:r>
              <a:rPr lang="en-US" sz="2800" dirty="0" smtClean="0"/>
              <a:t>Karma-Jasmine (Front-End Test Cases)</a:t>
            </a:r>
            <a:endParaRPr lang="en-US" sz="2800" dirty="0" smtClean="0"/>
          </a:p>
          <a:p>
            <a:pPr marL="0" indent="0">
              <a:buNone/>
            </a:pPr>
            <a:endParaRPr lang="en-US" dirty="0" smtClean="0"/>
          </a:p>
          <a:p>
            <a:pPr marL="0" indent="0">
              <a:buNone/>
            </a:pPr>
            <a:endParaRPr lang="en-US" dirty="0" smtClean="0"/>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223542"/>
          </a:xfrm>
        </p:spPr>
        <p:txBody>
          <a:bodyPr/>
          <a:lstStyle/>
          <a:p>
            <a:pPr algn="ctr"/>
            <a:r>
              <a:rPr lang="en-US" b="1" u="sng" dirty="0" smtClean="0"/>
              <a:t>Modules</a:t>
            </a:r>
            <a:endParaRPr lang="en-IN" b="1" u="sng" dirty="0"/>
          </a:p>
        </p:txBody>
      </p:sp>
      <p:sp>
        <p:nvSpPr>
          <p:cNvPr id="3" name="Content Placeholder 2"/>
          <p:cNvSpPr>
            <a:spLocks noGrp="1"/>
          </p:cNvSpPr>
          <p:nvPr>
            <p:ph idx="1"/>
          </p:nvPr>
        </p:nvSpPr>
        <p:spPr>
          <a:xfrm>
            <a:off x="1097280" y="1845733"/>
            <a:ext cx="10058400" cy="4430375"/>
          </a:xfrm>
        </p:spPr>
        <p:txBody>
          <a:bodyPr>
            <a:noAutofit/>
          </a:bodyPr>
          <a:lstStyle/>
          <a:p>
            <a:pPr marL="457200" indent="-457200">
              <a:buFont typeface="+mj-lt"/>
              <a:buAutoNum type="arabicPeriod"/>
            </a:pPr>
            <a:r>
              <a:rPr lang="en-US" sz="2400" dirty="0" smtClean="0"/>
              <a:t>Sign-Up</a:t>
            </a:r>
            <a:endParaRPr lang="en-US" sz="2400" dirty="0" smtClean="0"/>
          </a:p>
          <a:p>
            <a:pPr marL="457200" indent="-457200">
              <a:buFont typeface="+mj-lt"/>
              <a:buAutoNum type="arabicPeriod"/>
            </a:pPr>
            <a:r>
              <a:rPr lang="en-US" sz="2400" dirty="0" smtClean="0"/>
              <a:t>Login</a:t>
            </a:r>
            <a:endParaRPr lang="en-US" sz="2400" dirty="0" smtClean="0"/>
          </a:p>
          <a:p>
            <a:pPr marL="457200" indent="-457200">
              <a:buFont typeface="+mj-lt"/>
              <a:buAutoNum type="arabicPeriod"/>
            </a:pPr>
            <a:r>
              <a:rPr lang="en-US" sz="2400" dirty="0" smtClean="0"/>
              <a:t>Home Page (before login)</a:t>
            </a:r>
            <a:endParaRPr lang="en-US" sz="2400" dirty="0" smtClean="0"/>
          </a:p>
          <a:p>
            <a:pPr marL="457200" indent="-457200">
              <a:buFont typeface="+mj-lt"/>
              <a:buAutoNum type="arabicPeriod"/>
            </a:pPr>
            <a:r>
              <a:rPr lang="en-US" sz="2400" dirty="0" smtClean="0"/>
              <a:t>Dashboard (after login)</a:t>
            </a:r>
            <a:endParaRPr lang="en-US" sz="2400" dirty="0" smtClean="0"/>
          </a:p>
          <a:p>
            <a:pPr marL="457200" indent="-457200">
              <a:buFont typeface="+mj-lt"/>
              <a:buAutoNum type="arabicPeriod"/>
            </a:pPr>
            <a:r>
              <a:rPr lang="en-US" sz="2400" dirty="0" smtClean="0"/>
              <a:t>Search</a:t>
            </a:r>
            <a:endParaRPr lang="en-US" sz="2400" dirty="0" smtClean="0"/>
          </a:p>
          <a:p>
            <a:pPr marL="457200" indent="-457200">
              <a:buFont typeface="+mj-lt"/>
              <a:buAutoNum type="arabicPeriod"/>
            </a:pPr>
            <a:r>
              <a:rPr lang="en-US" sz="2400" dirty="0" smtClean="0"/>
              <a:t>Favourites</a:t>
            </a:r>
            <a:endParaRPr lang="en-US" sz="2400" dirty="0" smtClean="0"/>
          </a:p>
          <a:p>
            <a:pPr marL="457200" indent="-457200">
              <a:buFont typeface="+mj-lt"/>
              <a:buAutoNum type="arabicPeriod"/>
            </a:pPr>
            <a:r>
              <a:rPr lang="en-US" sz="2400" dirty="0" smtClean="0"/>
              <a:t>Recommendations</a:t>
            </a:r>
            <a:endParaRPr lang="en-US" sz="2400" dirty="0" smtClean="0"/>
          </a:p>
          <a:p>
            <a:pPr marL="457200" indent="-457200">
              <a:buFont typeface="+mj-lt"/>
              <a:buAutoNum type="arabicPeriod"/>
            </a:pPr>
            <a:r>
              <a:rPr lang="en-US" sz="2400" dirty="0" smtClean="0"/>
              <a:t>Edit Profile</a:t>
            </a:r>
            <a:endParaRPr lang="en-US" sz="2400" dirty="0" smtClean="0"/>
          </a:p>
          <a:p>
            <a:pPr marL="457200" indent="-457200">
              <a:buFont typeface="+mj-lt"/>
              <a:buAutoNum type="arabicPeriod"/>
            </a:pPr>
            <a:r>
              <a:rPr lang="en-US" sz="2400" dirty="0" smtClean="0"/>
              <a:t>Footer</a:t>
            </a:r>
            <a:endParaRPr lang="en-US" sz="2400" dirty="0" smtClean="0"/>
          </a:p>
          <a:p>
            <a:endParaRPr lang="en-US" sz="2400" dirty="0" smtClean="0"/>
          </a:p>
          <a:p>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b="1" u="sng" dirty="0" smtClean="0"/>
              <a:t>Entity Relationship Diagram</a:t>
            </a:r>
            <a:endParaRPr lang="en-IN" b="1" u="sng"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2964</Words>
  <Application>WPS Presentation</Application>
  <PresentationFormat>Widescreen</PresentationFormat>
  <Paragraphs>126</Paragraphs>
  <Slides>34</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34</vt:i4>
      </vt:variant>
    </vt:vector>
  </HeadingPairs>
  <TitlesOfParts>
    <vt:vector size="57" baseType="lpstr">
      <vt:lpstr>Arial</vt:lpstr>
      <vt:lpstr>SimSun</vt:lpstr>
      <vt:lpstr>Wingdings</vt:lpstr>
      <vt:lpstr>Calibri</vt:lpstr>
      <vt:lpstr>Algerian</vt:lpstr>
      <vt:lpstr>Times New Roman</vt:lpstr>
      <vt:lpstr>aakar</vt:lpstr>
      <vt:lpstr>DejaVu Sans</vt:lpstr>
      <vt:lpstr>微软雅黑</vt:lpstr>
      <vt:lpstr>Droid Sans Fallback</vt:lpstr>
      <vt:lpstr>Arial Unicode MS</vt:lpstr>
      <vt:lpstr>Calibri Light</vt:lpstr>
      <vt:lpstr>Abyssinica SIL</vt:lpstr>
      <vt:lpstr>Bitstream Charter</vt:lpstr>
      <vt:lpstr>Gubbi</vt:lpstr>
      <vt:lpstr>AnjaliOldLipi</vt:lpstr>
      <vt:lpstr>Bitstream Vera Sans</vt:lpstr>
      <vt:lpstr>FreeMono</vt:lpstr>
      <vt:lpstr>Dyuthi</vt:lpstr>
      <vt:lpstr>Courier 10 Pitch</vt:lpstr>
      <vt:lpstr>Chandas</vt:lpstr>
      <vt:lpstr>KacstDecorative</vt:lpstr>
      <vt:lpstr>Retrospect</vt:lpstr>
      <vt:lpstr>BookLand</vt:lpstr>
      <vt:lpstr>BookLand</vt:lpstr>
      <vt:lpstr>Objectives</vt:lpstr>
      <vt:lpstr>Key Features</vt:lpstr>
      <vt:lpstr>Key Features</vt:lpstr>
      <vt:lpstr>Software Requirements</vt:lpstr>
      <vt:lpstr>Technologies Used</vt:lpstr>
      <vt:lpstr>Modules</vt:lpstr>
      <vt:lpstr>Entity Relationship Diagram</vt:lpstr>
      <vt:lpstr>PowerPoint 演示文稿</vt:lpstr>
      <vt:lpstr>Screenshots</vt:lpstr>
      <vt:lpstr>Sign-up Page</vt:lpstr>
      <vt:lpstr>Mail Delivery System (Receiver)</vt:lpstr>
      <vt:lpstr>Mail Delivery System (Invalid User - Sender)</vt:lpstr>
      <vt:lpstr>Database (MySQL)</vt:lpstr>
      <vt:lpstr>Login Page (Invalid Credentials) </vt:lpstr>
      <vt:lpstr>Dashboard</vt:lpstr>
      <vt:lpstr>Dashboard (Default Cards)</vt:lpstr>
      <vt:lpstr>Dashboard  (Information)</vt:lpstr>
      <vt:lpstr>Dashboard (About Us)</vt:lpstr>
      <vt:lpstr>Search (Fetching Default Cards)</vt:lpstr>
      <vt:lpstr>Search (Search By Title)</vt:lpstr>
      <vt:lpstr>Search (Search By Author)</vt:lpstr>
      <vt:lpstr>My Favourites</vt:lpstr>
      <vt:lpstr>Recommendations</vt:lpstr>
      <vt:lpstr>Edit Profile Page</vt:lpstr>
      <vt:lpstr>MongoDB (Favourites)</vt:lpstr>
      <vt:lpstr>MongoDB (Recommendations)</vt:lpstr>
      <vt:lpstr>Front-End Test Cases</vt:lpstr>
      <vt:lpstr>Front-End Test Cases</vt:lpstr>
      <vt:lpstr>Front-End Test Cases</vt:lpstr>
      <vt:lpstr>Front-End Test Cases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test</cp:lastModifiedBy>
  <cp:revision>32</cp:revision>
  <dcterms:created xsi:type="dcterms:W3CDTF">2019-10-25T04:23:57Z</dcterms:created>
  <dcterms:modified xsi:type="dcterms:W3CDTF">2019-10-25T04:23:57Z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